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5.png"/><Relationship Id="rId12" Type="http://schemas.openxmlformats.org/officeDocument/2006/relationships/image" Target="../media/image8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8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13.png"/><Relationship Id="rId11" Type="http://schemas.openxmlformats.org/officeDocument/2006/relationships/image" Target="../media/image8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15.png"/><Relationship Id="rId11" Type="http://schemas.openxmlformats.org/officeDocument/2006/relationships/image" Target="../media/image8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LN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ALG2 LTHeader3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N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ALG2 LTHeader3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5Min Che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3–1</a:t>
            </a:r>
          </a:p>
        </p:txBody>
      </p:sp>
      <p:pic>
        <p:nvPicPr>
          <p:cNvPr id="27" name="LNHeader3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ALG2 LTHeader3-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PAlg-Ch Resources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NHeader3-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_ALG2 LT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LNHeader3-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ALG2 LT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Real World Ex_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N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ALG2 LTHeader3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LNHeader3-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ALG2 LT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td Test Example_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LN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_ALG2 LTHeader3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N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ALG2 LTHeader3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5"/>
            <a:ext cx="739140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esson Menu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09_PAlg-Ch Resource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NHeader3-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_ALG2 LTHeader3-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PAlg-Onlin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2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.xml"/><Relationship Id="rId3" Type="http://schemas.openxmlformats.org/officeDocument/2006/relationships/slide" Target="slide17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39" name="09_ALG2 Splash arm.png"/>
          <p:cNvPicPr/>
          <p:nvPr/>
        </p:nvPicPr>
        <p:blipFill>
          <a:blip r:embed="rId3">
            <a:extLst/>
          </a:blip>
          <a:srcRect l="14170" t="57804" r="48872" b="15516"/>
          <a:stretch>
            <a:fillRect/>
          </a:stretch>
        </p:blipFill>
        <p:spPr>
          <a:xfrm>
            <a:off x="2565400" y="3960812"/>
            <a:ext cx="3378200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9_ALG2 LTHeader3-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NHeader3-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188" name="Shape 188"/>
          <p:cNvSpPr/>
          <p:nvPr/>
        </p:nvSpPr>
        <p:spPr>
          <a:xfrm>
            <a:off x="981075" y="4303712"/>
            <a:ext cx="7881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028700" algn="r"/>
                <a:tab pos="1143000" algn="l"/>
                <a:tab pos="1422400" algn="l"/>
                <a:tab pos="5537200" algn="r"/>
                <a:tab pos="5651500" algn="l"/>
                <a:tab pos="5943600" algn="l"/>
              </a:tabLst>
            </a:pPr>
            <a:r>
              <a:rPr sz="2400"/>
              <a:t>				</a:t>
            </a:r>
            <a:r>
              <a:rPr i="1" sz="2400"/>
              <a:t>x</a:t>
            </a:r>
            <a:r>
              <a:rPr sz="2400"/>
              <a:t> 	=	3</a:t>
            </a:r>
          </a:p>
        </p:txBody>
      </p:sp>
      <p:sp>
        <p:nvSpPr>
          <p:cNvPr id="189" name="Shape 189"/>
          <p:cNvSpPr/>
          <p:nvPr/>
        </p:nvSpPr>
        <p:spPr>
          <a:xfrm>
            <a:off x="533400" y="1676400"/>
            <a:ext cx="822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Multiply the first equation by 2 and the second equation by 3. Then add the equations to eliminate the </a:t>
            </a:r>
            <a:r>
              <a:rPr i="1" sz="2400"/>
              <a:t>y</a:t>
            </a:r>
            <a:r>
              <a:rPr sz="2400"/>
              <a:t> variable.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981075" y="2667000"/>
            <a:ext cx="7881938" cy="464057"/>
            <a:chOff x="0" y="0"/>
            <a:chExt cx="7881937" cy="464056"/>
          </a:xfrm>
        </p:grpSpPr>
        <p:sp>
          <p:nvSpPr>
            <p:cNvPr id="190" name="Shape 190"/>
            <p:cNvSpPr/>
            <p:nvPr/>
          </p:nvSpPr>
          <p:spPr>
            <a:xfrm>
              <a:off x="0" y="26987"/>
              <a:ext cx="7881938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100"/>
                </a:spcBef>
                <a:tabLst>
                  <a:tab pos="1028700" algn="r"/>
                  <a:tab pos="1143000" algn="l"/>
                  <a:tab pos="1422400" algn="l"/>
                  <a:tab pos="5537200" algn="r"/>
                  <a:tab pos="5651500" algn="l"/>
                  <a:tab pos="5943600" algn="l"/>
                </a:tabLst>
              </a:pPr>
              <a:r>
                <a:rPr sz="2400"/>
                <a:t>	2</a:t>
              </a:r>
              <a:r>
                <a:rPr i="1" sz="2400"/>
                <a:t>x</a:t>
              </a:r>
              <a:r>
                <a:rPr sz="2400"/>
                <a:t> + 3</a:t>
              </a:r>
              <a:r>
                <a:rPr i="1" sz="2400"/>
                <a:t>y</a:t>
              </a:r>
              <a:r>
                <a:rPr sz="2400"/>
                <a:t>	=	12	4</a:t>
              </a:r>
              <a:r>
                <a:rPr i="1" sz="2400"/>
                <a:t>x</a:t>
              </a:r>
              <a:r>
                <a:rPr sz="2400"/>
                <a:t> + 6</a:t>
              </a:r>
              <a:r>
                <a:rPr i="1" sz="2400"/>
                <a:t>y</a:t>
              </a:r>
              <a:r>
                <a:rPr sz="2400"/>
                <a:t>	=	24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2157412" y="0"/>
              <a:ext cx="1920876" cy="4222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000"/>
              </a:srgbClr>
            </a:solidFill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2212975" y="38100"/>
              <a:ext cx="1712973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defRPr b="1" sz="20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E01B22"/>
                  </a:solidFill>
                </a:rPr>
                <a:t>Multiply by 2.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4087812" y="230187"/>
              <a:ext cx="384176" cy="1588"/>
            </a:xfrm>
            <a:prstGeom prst="line">
              <a:avLst/>
            </a:prstGeom>
            <a:noFill/>
            <a:ln w="25400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981075" y="3417887"/>
            <a:ext cx="7881938" cy="1042988"/>
            <a:chOff x="0" y="0"/>
            <a:chExt cx="7881937" cy="1042987"/>
          </a:xfrm>
        </p:grpSpPr>
        <p:sp>
          <p:nvSpPr>
            <p:cNvPr id="195" name="Shape 195"/>
            <p:cNvSpPr/>
            <p:nvPr/>
          </p:nvSpPr>
          <p:spPr>
            <a:xfrm>
              <a:off x="620712" y="620712"/>
              <a:ext cx="1920876" cy="422276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000"/>
              </a:srgbClr>
            </a:solidFill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676275" y="658812"/>
              <a:ext cx="1712973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defRPr b="1" sz="20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E01B22"/>
                  </a:solidFill>
                </a:rPr>
                <a:t>Multiply by 3.</a:t>
              </a:r>
            </a:p>
          </p:txBody>
        </p:sp>
        <p:sp>
          <p:nvSpPr>
            <p:cNvPr id="197" name="Shape 197"/>
            <p:cNvSpPr/>
            <p:nvPr/>
          </p:nvSpPr>
          <p:spPr>
            <a:xfrm flipV="1">
              <a:off x="2554287" y="268287"/>
              <a:ext cx="1341438" cy="563563"/>
            </a:xfrm>
            <a:prstGeom prst="line">
              <a:avLst/>
            </a:prstGeom>
            <a:noFill/>
            <a:ln w="25400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7881938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100"/>
                </a:spcBef>
                <a:tabLst>
                  <a:tab pos="1028700" algn="r"/>
                  <a:tab pos="1143000" algn="l"/>
                  <a:tab pos="1422400" algn="l"/>
                  <a:tab pos="5537200" algn="r"/>
                  <a:tab pos="5651500" algn="l"/>
                  <a:tab pos="5943600" algn="l"/>
                </a:tabLst>
              </a:pPr>
              <a:r>
                <a:rPr sz="2400"/>
                <a:t>	5</a:t>
              </a:r>
              <a:r>
                <a:rPr i="1" sz="2400"/>
                <a:t>x</a:t>
              </a:r>
              <a:r>
                <a:rPr sz="2400"/>
                <a:t> – 2</a:t>
              </a:r>
              <a:r>
                <a:rPr i="1" sz="2400"/>
                <a:t>y</a:t>
              </a:r>
              <a:r>
                <a:rPr sz="2400"/>
                <a:t>	=	11	</a:t>
              </a:r>
              <a:r>
                <a:rPr sz="2400" u="sng"/>
                <a:t>(+)15</a:t>
              </a:r>
              <a:r>
                <a:rPr i="1" sz="2400" u="sng"/>
                <a:t>x</a:t>
              </a:r>
              <a:r>
                <a:rPr sz="2400" u="sng"/>
                <a:t> – 6</a:t>
              </a:r>
              <a:r>
                <a:rPr i="1" sz="2400" u="sng"/>
                <a:t>y</a:t>
              </a:r>
              <a:r>
                <a:rPr sz="2400" u="sng"/>
                <a:t>	=	33</a:t>
              </a:r>
            </a:p>
          </p:txBody>
        </p:sp>
      </p:grpSp>
      <p:sp>
        <p:nvSpPr>
          <p:cNvPr id="200" name="Shape 200"/>
          <p:cNvSpPr/>
          <p:nvPr/>
        </p:nvSpPr>
        <p:spPr>
          <a:xfrm>
            <a:off x="1266825" y="3836987"/>
            <a:ext cx="74152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028700" algn="r"/>
                <a:tab pos="1143000" algn="l"/>
                <a:tab pos="1422400" algn="l"/>
                <a:tab pos="5537200" algn="r"/>
                <a:tab pos="5651500" algn="l"/>
                <a:tab pos="5943600" algn="l"/>
              </a:tabLst>
            </a:pPr>
            <a:r>
              <a:rPr sz="2400"/>
              <a:t>				19</a:t>
            </a:r>
            <a:r>
              <a:rPr i="1" sz="2400"/>
              <a:t>x         </a:t>
            </a:r>
            <a:r>
              <a:rPr sz="2400"/>
              <a:t>=	57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4"/>
      <p:bldP build="whole" bldLvl="1" animBg="1" rev="0" advAuto="0" spid="194" grpId="2"/>
      <p:bldP build="whole" bldLvl="1" animBg="1" rev="0" advAuto="0" spid="188" grpId="5"/>
      <p:bldP build="p" bldLvl="5" animBg="1" rev="0" advAuto="0" spid="189" grpId="1"/>
      <p:bldP build="whole" bldLvl="1" animBg="1" rev="0" advAuto="0" spid="19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533400" y="1557337"/>
            <a:ext cx="8229600" cy="749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/>
              <a:t>	Replace </a:t>
            </a:r>
            <a:r>
              <a:rPr i="1" sz="2400"/>
              <a:t>x</a:t>
            </a:r>
            <a:r>
              <a:rPr sz="2400"/>
              <a:t> with 3 and solve for </a:t>
            </a:r>
            <a:r>
              <a:rPr i="1" sz="2400"/>
              <a:t>y</a:t>
            </a:r>
            <a:r>
              <a:rPr sz="2400"/>
              <a:t>.</a:t>
            </a:r>
          </a:p>
        </p:txBody>
      </p:sp>
      <p:sp>
        <p:nvSpPr>
          <p:cNvPr id="204" name="Shape 204"/>
          <p:cNvSpPr/>
          <p:nvPr/>
        </p:nvSpPr>
        <p:spPr>
          <a:xfrm>
            <a:off x="881062" y="2135187"/>
            <a:ext cx="7881938" cy="2306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657600" algn="l"/>
              </a:tabLst>
            </a:pPr>
            <a:r>
              <a:rPr sz="2400"/>
              <a:t>	2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i="1" sz="2400"/>
              <a:t> + </a:t>
            </a:r>
            <a:r>
              <a:rPr sz="2400"/>
              <a:t>3</a:t>
            </a:r>
            <a:r>
              <a:rPr i="1" sz="2400"/>
              <a:t>y</a:t>
            </a:r>
            <a:r>
              <a:rPr sz="2400"/>
              <a:t>	=	12	First equation</a:t>
            </a:r>
            <a:endParaRPr sz="2400"/>
          </a:p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657600" algn="l"/>
              </a:tabLst>
            </a:pPr>
            <a:r>
              <a:rPr sz="2400"/>
              <a:t>	2</a:t>
            </a:r>
            <a:r>
              <a:rPr sz="2400">
                <a:solidFill>
                  <a:srgbClr val="E01B22"/>
                </a:solidFill>
              </a:rPr>
              <a:t>(3)</a:t>
            </a:r>
            <a:r>
              <a:rPr sz="2400"/>
              <a:t> + 3</a:t>
            </a:r>
            <a:r>
              <a:rPr i="1" sz="2400"/>
              <a:t>y</a:t>
            </a:r>
            <a:r>
              <a:rPr sz="2400"/>
              <a:t>	=	12	</a:t>
            </a:r>
            <a:r>
              <a:rPr sz="2400"/>
              <a:t>Replace </a:t>
            </a:r>
            <a:r>
              <a:rPr i="1" sz="2400"/>
              <a:t>x</a:t>
            </a:r>
            <a:r>
              <a:rPr sz="2400"/>
              <a:t> with 3.</a:t>
            </a:r>
            <a:endParaRPr sz="2400"/>
          </a:p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657600" algn="l"/>
              </a:tabLst>
            </a:pPr>
            <a:r>
              <a:rPr sz="2400"/>
              <a:t>	6 + 3</a:t>
            </a:r>
            <a:r>
              <a:rPr i="1" sz="2400"/>
              <a:t>y</a:t>
            </a:r>
            <a:r>
              <a:rPr sz="2400"/>
              <a:t>	=	12	Multiply.</a:t>
            </a:r>
            <a:endParaRPr sz="2400"/>
          </a:p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657600" algn="l"/>
              </a:tabLst>
            </a:pPr>
            <a:r>
              <a:rPr sz="2400"/>
              <a:t>	3</a:t>
            </a:r>
            <a:r>
              <a:rPr i="1" sz="2400"/>
              <a:t>y</a:t>
            </a:r>
            <a:r>
              <a:rPr sz="2400"/>
              <a:t>	=	6	Subtract 6 from each side.</a:t>
            </a:r>
            <a:endParaRPr sz="2400"/>
          </a:p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657600" algn="l"/>
              </a:tabLst>
            </a:pPr>
            <a:r>
              <a:rPr sz="2400"/>
              <a:t>	</a:t>
            </a:r>
            <a:r>
              <a:rPr i="1" sz="2400"/>
              <a:t>y</a:t>
            </a:r>
            <a:r>
              <a:rPr sz="2400"/>
              <a:t>	=	2	Divide each side by 3.</a:t>
            </a:r>
          </a:p>
        </p:txBody>
      </p:sp>
      <p:sp>
        <p:nvSpPr>
          <p:cNvPr id="205" name="Shape 205"/>
          <p:cNvSpPr/>
          <p:nvPr/>
        </p:nvSpPr>
        <p:spPr>
          <a:xfrm>
            <a:off x="533400" y="5295900"/>
            <a:ext cx="72390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	The solution is (3, 2). The correct answer is D.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2"/>
      <p:bldP build="p" bldLvl="1" animBg="1" rev="0" advAuto="0" spid="203" grpId="1"/>
      <p:bldP build="whole" bldLvl="1" animBg="1" rev="0" advAuto="0" spid="205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09" name="Chart 209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0" name="Shape 210"/>
          <p:cNvSpPr/>
          <p:nvPr/>
        </p:nvSpPr>
        <p:spPr>
          <a:xfrm>
            <a:off x="866775" y="45053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1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838200"/>
            <a:ext cx="1981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533400" y="1493837"/>
            <a:ext cx="828675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the system of equations.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7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10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901700" y="3305175"/>
            <a:ext cx="4114800" cy="2214434"/>
            <a:chOff x="0" y="0"/>
            <a:chExt cx="4114800" cy="2214433"/>
          </a:xfrm>
        </p:grpSpPr>
        <p:sp>
          <p:nvSpPr>
            <p:cNvPr id="214" name="Shape 214"/>
            <p:cNvSpPr/>
            <p:nvPr/>
          </p:nvSpPr>
          <p:spPr>
            <a:xfrm>
              <a:off x="0" y="161925"/>
              <a:ext cx="4114800" cy="2052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spcBef>
                  <a:spcPts val="14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spcBef>
                  <a:spcPts val="14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r>
                <a:rPr sz="2400"/>
                <a:t>(1, 2) </a:t>
              </a:r>
              <a:endParaRPr sz="2400"/>
            </a:p>
            <a:p>
              <a:pPr lvl="0" marL="533400" indent="-533400">
                <a:spcBef>
                  <a:spcPts val="14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r>
                <a:rPr sz="2400"/>
                <a:t>(–5, 4)</a:t>
              </a:r>
              <a:endParaRPr sz="2400"/>
            </a:p>
            <a:p>
              <a:pPr lvl="0" marL="533400" indent="-533400">
                <a:spcBef>
                  <a:spcPts val="14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  <a:r>
                <a:rPr sz="2400"/>
                <a:t>no solution</a:t>
              </a:r>
            </a:p>
          </p:txBody>
        </p:sp>
        <p:pic>
          <p:nvPicPr>
            <p:cNvPr id="215" name="Eq1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7687" y="0"/>
              <a:ext cx="1123951" cy="774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6"/>
      <p:bldP build="whole" bldLvl="1" animBg="1" rev="0" advAuto="0" spid="211" grpId="1"/>
      <p:bldP build="whole" bldLvl="1" animBg="1" rev="0" advAuto="0" spid="213" grpId="3"/>
      <p:bldP build="whole" bldLvl="1" animBg="1" rev="0" advAuto="0" spid="210" grpId="5"/>
      <p:bldP build="whole" bldLvl="1" animBg="1" rev="0" advAuto="0" spid="216" grpId="4"/>
      <p:bldP build="whole" bldLvl="1" animBg="1" rev="0" advAuto="0" spid="2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19" name="Shape 21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No Solution and Infinite Solutions</a:t>
            </a:r>
            <a:endParaRPr sz="2000"/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533400" y="1493837"/>
            <a:ext cx="8229600" cy="749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26314" indent="-226314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b="1" sz="1584">
                <a:solidFill>
                  <a:srgbClr val="E01B22"/>
                </a:solidFill>
              </a:rPr>
              <a:t>	A.</a:t>
            </a:r>
            <a:r>
              <a:rPr b="1" sz="1584">
                <a:solidFill>
                  <a:srgbClr val="00539D"/>
                </a:solidFill>
              </a:rPr>
              <a:t> Use the elimination method to solve the system of equations.</a:t>
            </a:r>
            <a:br>
              <a:rPr b="1" sz="1584">
                <a:solidFill>
                  <a:srgbClr val="00539D"/>
                </a:solidFill>
              </a:rPr>
            </a:br>
            <a:r>
              <a:rPr b="1" sz="1584">
                <a:solidFill>
                  <a:srgbClr val="00539D"/>
                </a:solidFill>
              </a:rPr>
              <a:t>–3</a:t>
            </a:r>
            <a:r>
              <a:rPr b="1" i="1" sz="1584">
                <a:solidFill>
                  <a:srgbClr val="00539D"/>
                </a:solidFill>
              </a:rPr>
              <a:t>x</a:t>
            </a:r>
            <a:r>
              <a:rPr b="1" sz="1584">
                <a:solidFill>
                  <a:srgbClr val="00539D"/>
                </a:solidFill>
              </a:rPr>
              <a:t> + 5</a:t>
            </a:r>
            <a:r>
              <a:rPr b="1" i="1" sz="1584">
                <a:solidFill>
                  <a:srgbClr val="00539D"/>
                </a:solidFill>
              </a:rPr>
              <a:t>y</a:t>
            </a:r>
            <a:r>
              <a:rPr b="1" sz="1584">
                <a:solidFill>
                  <a:srgbClr val="00539D"/>
                </a:solidFill>
              </a:rPr>
              <a:t> = 12</a:t>
            </a:r>
            <a:br>
              <a:rPr b="1" sz="1584">
                <a:solidFill>
                  <a:srgbClr val="00539D"/>
                </a:solidFill>
              </a:rPr>
            </a:br>
            <a:r>
              <a:rPr b="1" sz="1584">
                <a:solidFill>
                  <a:srgbClr val="00539D"/>
                </a:solidFill>
              </a:rPr>
              <a:t>6</a:t>
            </a:r>
            <a:r>
              <a:rPr b="1" i="1" sz="1584">
                <a:solidFill>
                  <a:srgbClr val="00539D"/>
                </a:solidFill>
              </a:rPr>
              <a:t>x</a:t>
            </a:r>
            <a:r>
              <a:rPr b="1" sz="1584">
                <a:solidFill>
                  <a:srgbClr val="00539D"/>
                </a:solidFill>
              </a:rPr>
              <a:t> – 10</a:t>
            </a:r>
            <a:r>
              <a:rPr b="1" i="1" sz="1584">
                <a:solidFill>
                  <a:srgbClr val="00539D"/>
                </a:solidFill>
              </a:rPr>
              <a:t>y</a:t>
            </a:r>
            <a:r>
              <a:rPr b="1" sz="1584">
                <a:solidFill>
                  <a:srgbClr val="00539D"/>
                </a:solidFill>
              </a:rPr>
              <a:t> = –21</a:t>
            </a:r>
          </a:p>
        </p:txBody>
      </p:sp>
      <p:sp>
        <p:nvSpPr>
          <p:cNvPr id="221" name="Shape 221"/>
          <p:cNvSpPr/>
          <p:nvPr/>
        </p:nvSpPr>
        <p:spPr>
          <a:xfrm>
            <a:off x="533400" y="297180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spcBef>
                <a:spcPts val="500"/>
              </a:spcBef>
            </a:pPr>
            <a:r>
              <a:rPr sz="2400"/>
              <a:t>Use multiplication to eliminate </a:t>
            </a:r>
            <a:r>
              <a:rPr i="1" sz="2400"/>
              <a:t>x</a:t>
            </a:r>
            <a:r>
              <a:rPr sz="2400"/>
              <a:t>.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981075" y="3511550"/>
            <a:ext cx="7881938" cy="464057"/>
            <a:chOff x="0" y="0"/>
            <a:chExt cx="7881937" cy="464056"/>
          </a:xfrm>
        </p:grpSpPr>
        <p:sp>
          <p:nvSpPr>
            <p:cNvPr id="222" name="Shape 222"/>
            <p:cNvSpPr/>
            <p:nvPr/>
          </p:nvSpPr>
          <p:spPr>
            <a:xfrm>
              <a:off x="0" y="26987"/>
              <a:ext cx="7881938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100"/>
                </a:spcBef>
                <a:tabLst>
                  <a:tab pos="1143000" algn="r"/>
                  <a:tab pos="1257300" algn="l"/>
                  <a:tab pos="1536700" algn="l"/>
                  <a:tab pos="5765800" algn="r"/>
                  <a:tab pos="5880100" algn="l"/>
                  <a:tab pos="6172200" algn="l"/>
                </a:tabLst>
              </a:pPr>
              <a:r>
                <a:rPr sz="2400"/>
                <a:t>	–3</a:t>
              </a:r>
              <a:r>
                <a:rPr i="1" sz="2400"/>
                <a:t>x</a:t>
              </a:r>
              <a:r>
                <a:rPr sz="2400"/>
                <a:t> + 5</a:t>
              </a:r>
              <a:r>
                <a:rPr i="1" sz="2400"/>
                <a:t>y</a:t>
              </a:r>
              <a:r>
                <a:rPr sz="2400"/>
                <a:t>	=	12	–6</a:t>
              </a:r>
              <a:r>
                <a:rPr i="1" sz="2400"/>
                <a:t>x</a:t>
              </a:r>
              <a:r>
                <a:rPr sz="2400"/>
                <a:t> + 10</a:t>
              </a:r>
              <a:r>
                <a:rPr i="1" sz="2400"/>
                <a:t>y</a:t>
              </a:r>
              <a:r>
                <a:rPr sz="2400"/>
                <a:t>	=	  24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2157412" y="0"/>
              <a:ext cx="1920876" cy="4222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000"/>
              </a:srgbClr>
            </a:solidFill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2975" y="38100"/>
              <a:ext cx="1712973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defRPr b="1" sz="20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E01B22"/>
                  </a:solidFill>
                </a:rPr>
                <a:t>Multiply by 2.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4087812" y="230187"/>
              <a:ext cx="384176" cy="1588"/>
            </a:xfrm>
            <a:prstGeom prst="line">
              <a:avLst/>
            </a:prstGeom>
            <a:noFill/>
            <a:ln w="25400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227" name="Shape 227"/>
          <p:cNvSpPr/>
          <p:nvPr/>
        </p:nvSpPr>
        <p:spPr>
          <a:xfrm>
            <a:off x="1495425" y="4557712"/>
            <a:ext cx="74152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028700" algn="r"/>
                <a:tab pos="1143000" algn="l"/>
                <a:tab pos="1422400" algn="l"/>
                <a:tab pos="5537200" algn="r"/>
                <a:tab pos="5651500" algn="l"/>
                <a:tab pos="5943600" algn="l"/>
              </a:tabLst>
            </a:pPr>
            <a:r>
              <a:rPr sz="2400"/>
              <a:t>				0</a:t>
            </a:r>
            <a:r>
              <a:rPr i="1" sz="2400"/>
              <a:t> </a:t>
            </a:r>
            <a:r>
              <a:rPr sz="2400"/>
              <a:t>=	  3</a:t>
            </a:r>
          </a:p>
        </p:txBody>
      </p:sp>
      <p:sp>
        <p:nvSpPr>
          <p:cNvPr id="228" name="Shape 228"/>
          <p:cNvSpPr/>
          <p:nvPr/>
        </p:nvSpPr>
        <p:spPr>
          <a:xfrm>
            <a:off x="981075" y="4062412"/>
            <a:ext cx="7881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143000" algn="r"/>
                <a:tab pos="1257300" algn="l"/>
                <a:tab pos="1536700" algn="l"/>
                <a:tab pos="5765800" algn="r"/>
                <a:tab pos="5880100" algn="l"/>
                <a:tab pos="6172200" algn="l"/>
              </a:tabLst>
            </a:pPr>
            <a:r>
              <a:rPr sz="2400"/>
              <a:t>	6</a:t>
            </a:r>
            <a:r>
              <a:rPr i="1" sz="2400"/>
              <a:t>x</a:t>
            </a:r>
            <a:r>
              <a:rPr sz="2400"/>
              <a:t> – 10</a:t>
            </a:r>
            <a:r>
              <a:rPr i="1" sz="2400"/>
              <a:t>y</a:t>
            </a:r>
            <a:r>
              <a:rPr sz="2400"/>
              <a:t>	=	–21	</a:t>
            </a:r>
            <a:r>
              <a:rPr sz="2400" u="sng"/>
              <a:t>(+)6</a:t>
            </a:r>
            <a:r>
              <a:rPr i="1" sz="2400" u="sng"/>
              <a:t>x</a:t>
            </a:r>
            <a:r>
              <a:rPr sz="2400" u="sng"/>
              <a:t> – 10</a:t>
            </a:r>
            <a:r>
              <a:rPr i="1" sz="2400" u="sng"/>
              <a:t>y</a:t>
            </a:r>
            <a:r>
              <a:rPr sz="2400" u="sng"/>
              <a:t>	=	–21</a:t>
            </a:r>
          </a:p>
        </p:txBody>
      </p:sp>
      <p:sp>
        <p:nvSpPr>
          <p:cNvPr id="229" name="Shape 229"/>
          <p:cNvSpPr/>
          <p:nvPr/>
        </p:nvSpPr>
        <p:spPr>
          <a:xfrm>
            <a:off x="533400" y="4962525"/>
            <a:ext cx="8277225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Since there are no values of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and </a:t>
            </a:r>
            <a:r>
              <a:rPr i="1" sz="2400">
                <a:solidFill>
                  <a:srgbClr val="E01B22"/>
                </a:solidFill>
              </a:rPr>
              <a:t>y</a:t>
            </a:r>
            <a:r>
              <a:rPr sz="2400">
                <a:solidFill>
                  <a:srgbClr val="E01B22"/>
                </a:solidFill>
              </a:rPr>
              <a:t> that will make the equation 0 = 3 true, there are no solutions for the system of equations.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6"/>
      <p:bldP build="whole" bldLvl="1" animBg="1" rev="0" advAuto="0" spid="228" grpId="4"/>
      <p:bldP build="whole" bldLvl="1" animBg="1" rev="0" advAuto="0" spid="226" grpId="3"/>
      <p:bldP build="whole" bldLvl="1" animBg="1" rev="0" advAuto="0" spid="227" grpId="5"/>
      <p:bldP build="p" bldLvl="5" animBg="1" rev="0" advAuto="0" spid="221" grpId="2"/>
      <p:bldP build="p" bldLvl="1" animBg="1" rev="0" advAuto="0" spid="2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32" name="Shape 232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No Solution and Infinite Solutions</a:t>
            </a:r>
            <a:endParaRPr sz="2000"/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533400" y="1493837"/>
            <a:ext cx="8229600" cy="749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26314" indent="-226314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b="1" sz="1584">
                <a:solidFill>
                  <a:srgbClr val="E01B22"/>
                </a:solidFill>
              </a:rPr>
              <a:t>	B.</a:t>
            </a:r>
            <a:r>
              <a:rPr b="1" sz="1584">
                <a:solidFill>
                  <a:srgbClr val="00539D"/>
                </a:solidFill>
              </a:rPr>
              <a:t> Use the elimination method to solve the system of equations.</a:t>
            </a:r>
            <a:br>
              <a:rPr b="1" sz="1584">
                <a:solidFill>
                  <a:srgbClr val="00539D"/>
                </a:solidFill>
              </a:rPr>
            </a:br>
            <a:r>
              <a:rPr b="1" sz="1584">
                <a:solidFill>
                  <a:srgbClr val="00539D"/>
                </a:solidFill>
              </a:rPr>
              <a:t>–3</a:t>
            </a:r>
            <a:r>
              <a:rPr b="1" i="1" sz="1584">
                <a:solidFill>
                  <a:srgbClr val="00539D"/>
                </a:solidFill>
              </a:rPr>
              <a:t>x</a:t>
            </a:r>
            <a:r>
              <a:rPr b="1" sz="1584">
                <a:solidFill>
                  <a:srgbClr val="00539D"/>
                </a:solidFill>
              </a:rPr>
              <a:t> + 4</a:t>
            </a:r>
            <a:r>
              <a:rPr b="1" i="1" sz="1584">
                <a:solidFill>
                  <a:srgbClr val="00539D"/>
                </a:solidFill>
              </a:rPr>
              <a:t>y</a:t>
            </a:r>
            <a:r>
              <a:rPr b="1" sz="1584">
                <a:solidFill>
                  <a:srgbClr val="00539D"/>
                </a:solidFill>
              </a:rPr>
              <a:t> = 7</a:t>
            </a:r>
            <a:br>
              <a:rPr b="1" sz="1584">
                <a:solidFill>
                  <a:srgbClr val="00539D"/>
                </a:solidFill>
              </a:rPr>
            </a:br>
            <a:r>
              <a:rPr b="1" sz="1584">
                <a:solidFill>
                  <a:srgbClr val="00539D"/>
                </a:solidFill>
              </a:rPr>
              <a:t>9</a:t>
            </a:r>
            <a:r>
              <a:rPr b="1" i="1" sz="1584">
                <a:solidFill>
                  <a:srgbClr val="00539D"/>
                </a:solidFill>
              </a:rPr>
              <a:t>x</a:t>
            </a:r>
            <a:r>
              <a:rPr b="1" sz="1584">
                <a:solidFill>
                  <a:srgbClr val="00539D"/>
                </a:solidFill>
              </a:rPr>
              <a:t> – 12</a:t>
            </a:r>
            <a:r>
              <a:rPr b="1" i="1" sz="1584">
                <a:solidFill>
                  <a:srgbClr val="00539D"/>
                </a:solidFill>
              </a:rPr>
              <a:t>y</a:t>
            </a:r>
            <a:r>
              <a:rPr b="1" sz="1584">
                <a:solidFill>
                  <a:srgbClr val="00539D"/>
                </a:solidFill>
              </a:rPr>
              <a:t> = –21</a:t>
            </a:r>
          </a:p>
        </p:txBody>
      </p:sp>
      <p:sp>
        <p:nvSpPr>
          <p:cNvPr id="234" name="Shape 234"/>
          <p:cNvSpPr/>
          <p:nvPr/>
        </p:nvSpPr>
        <p:spPr>
          <a:xfrm>
            <a:off x="533400" y="306070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spcBef>
                <a:spcPts val="500"/>
              </a:spcBef>
            </a:pPr>
            <a:r>
              <a:rPr sz="2400"/>
              <a:t>Use multiplication to eliminate </a:t>
            </a:r>
            <a:r>
              <a:rPr i="1" sz="2400"/>
              <a:t>x</a:t>
            </a:r>
            <a:r>
              <a:rPr sz="2400"/>
              <a:t>.</a:t>
            </a:r>
          </a:p>
        </p:txBody>
      </p:sp>
      <p:grpSp>
        <p:nvGrpSpPr>
          <p:cNvPr id="239" name="Group 239"/>
          <p:cNvGrpSpPr/>
          <p:nvPr/>
        </p:nvGrpSpPr>
        <p:grpSpPr>
          <a:xfrm>
            <a:off x="1133475" y="3663950"/>
            <a:ext cx="7881938" cy="464057"/>
            <a:chOff x="0" y="0"/>
            <a:chExt cx="7881937" cy="464056"/>
          </a:xfrm>
        </p:grpSpPr>
        <p:sp>
          <p:nvSpPr>
            <p:cNvPr id="235" name="Shape 235"/>
            <p:cNvSpPr/>
            <p:nvPr/>
          </p:nvSpPr>
          <p:spPr>
            <a:xfrm>
              <a:off x="0" y="26987"/>
              <a:ext cx="7881938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100"/>
                </a:spcBef>
                <a:tabLst>
                  <a:tab pos="1143000" algn="r"/>
                  <a:tab pos="1257300" algn="l"/>
                  <a:tab pos="1536700" algn="l"/>
                  <a:tab pos="5765800" algn="r"/>
                  <a:tab pos="5880100" algn="l"/>
                  <a:tab pos="6172200" algn="l"/>
                </a:tabLst>
              </a:pPr>
              <a:r>
                <a:rPr sz="2400"/>
                <a:t>	–3</a:t>
              </a:r>
              <a:r>
                <a:rPr i="1" sz="2400"/>
                <a:t>x</a:t>
              </a:r>
              <a:r>
                <a:rPr sz="2400"/>
                <a:t> + 4</a:t>
              </a:r>
              <a:r>
                <a:rPr i="1" sz="2400"/>
                <a:t>y</a:t>
              </a:r>
              <a:r>
                <a:rPr sz="2400"/>
                <a:t>	=	7	–9</a:t>
              </a:r>
              <a:r>
                <a:rPr i="1" sz="2400"/>
                <a:t>x</a:t>
              </a:r>
              <a:r>
                <a:rPr sz="2400"/>
                <a:t> + 12</a:t>
              </a:r>
              <a:r>
                <a:rPr i="1" sz="2400"/>
                <a:t>y</a:t>
              </a:r>
              <a:r>
                <a:rPr sz="2400"/>
                <a:t>	=	  21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57412" y="0"/>
              <a:ext cx="1920876" cy="4222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000"/>
              </a:srgbClr>
            </a:solidFill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2212975" y="38100"/>
              <a:ext cx="1712973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defRPr b="1" sz="20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E01B22"/>
                  </a:solidFill>
                </a:rPr>
                <a:t>Multiply by 3.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4087812" y="230187"/>
              <a:ext cx="384176" cy="1588"/>
            </a:xfrm>
            <a:prstGeom prst="line">
              <a:avLst/>
            </a:prstGeom>
            <a:noFill/>
            <a:ln w="25400" cap="flat">
              <a:solidFill>
                <a:srgbClr val="E01B2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240" name="Shape 240"/>
          <p:cNvSpPr/>
          <p:nvPr/>
        </p:nvSpPr>
        <p:spPr>
          <a:xfrm>
            <a:off x="1647825" y="4710112"/>
            <a:ext cx="74152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028700" algn="r"/>
                <a:tab pos="1143000" algn="l"/>
                <a:tab pos="1422400" algn="l"/>
                <a:tab pos="5537200" algn="r"/>
                <a:tab pos="5651500" algn="l"/>
                <a:tab pos="5943600" algn="l"/>
              </a:tabLst>
            </a:pPr>
            <a:r>
              <a:rPr sz="2400"/>
              <a:t>				0</a:t>
            </a:r>
            <a:r>
              <a:rPr i="1" sz="2400"/>
              <a:t> </a:t>
            </a:r>
            <a:r>
              <a:rPr sz="2400"/>
              <a:t>=	  0</a:t>
            </a:r>
          </a:p>
        </p:txBody>
      </p:sp>
      <p:sp>
        <p:nvSpPr>
          <p:cNvPr id="241" name="Shape 241"/>
          <p:cNvSpPr/>
          <p:nvPr/>
        </p:nvSpPr>
        <p:spPr>
          <a:xfrm>
            <a:off x="1133475" y="4214812"/>
            <a:ext cx="7881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143000" algn="r"/>
                <a:tab pos="1257300" algn="l"/>
                <a:tab pos="1536700" algn="l"/>
                <a:tab pos="5765800" algn="r"/>
                <a:tab pos="5880100" algn="l"/>
                <a:tab pos="6172200" algn="l"/>
              </a:tabLst>
            </a:pPr>
            <a:r>
              <a:rPr sz="2400"/>
              <a:t>	9</a:t>
            </a:r>
            <a:r>
              <a:rPr i="1" sz="2400"/>
              <a:t>x</a:t>
            </a:r>
            <a:r>
              <a:rPr sz="2400"/>
              <a:t> – 12</a:t>
            </a:r>
            <a:r>
              <a:rPr i="1" sz="2400"/>
              <a:t>y</a:t>
            </a:r>
            <a:r>
              <a:rPr sz="2400"/>
              <a:t>	=	–21	</a:t>
            </a:r>
            <a:r>
              <a:rPr sz="2400" u="sng"/>
              <a:t>(+)9</a:t>
            </a:r>
            <a:r>
              <a:rPr i="1" sz="2400" u="sng"/>
              <a:t>x</a:t>
            </a:r>
            <a:r>
              <a:rPr sz="2400" u="sng"/>
              <a:t> – 12</a:t>
            </a:r>
            <a:r>
              <a:rPr i="1" sz="2400" u="sng"/>
              <a:t>y</a:t>
            </a:r>
            <a:r>
              <a:rPr sz="2400" u="sng"/>
              <a:t>	=	–21</a:t>
            </a:r>
          </a:p>
        </p:txBody>
      </p:sp>
      <p:sp>
        <p:nvSpPr>
          <p:cNvPr id="242" name="Shape 242"/>
          <p:cNvSpPr/>
          <p:nvPr/>
        </p:nvSpPr>
        <p:spPr>
          <a:xfrm>
            <a:off x="533400" y="5257800"/>
            <a:ext cx="8277225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Because the equation 0 = 0 is always true, there are an infinite number of solutions.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3"/>
      <p:bldP build="p" bldLvl="5" animBg="1" rev="0" advAuto="0" spid="234" grpId="2"/>
      <p:bldP build="whole" bldLvl="1" animBg="1" rev="0" advAuto="0" spid="241" grpId="4"/>
      <p:bldP build="whole" bldLvl="1" animBg="1" rev="0" advAuto="0" spid="240" grpId="5"/>
      <p:bldP build="whole" bldLvl="1" animBg="1" rev="0" advAuto="0" spid="242" grpId="6"/>
      <p:bldP build="p" bldLvl="1" animBg="1" rev="0" advAuto="0" spid="2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246" name="Chart 246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7" name="Shape 247"/>
          <p:cNvSpPr/>
          <p:nvPr/>
        </p:nvSpPr>
        <p:spPr>
          <a:xfrm>
            <a:off x="876300" y="56642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8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901700" y="4096117"/>
            <a:ext cx="2532063" cy="205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(1, 3)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(–5, 0)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(2, –2)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 solution</a:t>
            </a:r>
          </a:p>
        </p:txBody>
      </p:sp>
      <p:sp>
        <p:nvSpPr>
          <p:cNvPr id="251" name="Shape 251"/>
          <p:cNvSpPr/>
          <p:nvPr/>
        </p:nvSpPr>
        <p:spPr>
          <a:xfrm>
            <a:off x="533400" y="1493837"/>
            <a:ext cx="8286750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Use the elimination method to solve the system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of equations. What is the solution to the system of equations?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11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–4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20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3"/>
      <p:bldP build="whole" bldLvl="1" animBg="1" rev="0" advAuto="0" spid="246" grpId="6"/>
      <p:bldP build="whole" bldLvl="1" animBg="1" rev="0" advAuto="0" spid="247" grpId="5"/>
      <p:bldP build="whole" bldLvl="1" animBg="1" rev="0" advAuto="0" spid="249" grpId="2"/>
      <p:bldP build="whole" bldLvl="1" animBg="1" rev="0" advAuto="0" spid="248" grpId="1"/>
      <p:bldP build="whole" bldLvl="1" animBg="1" rev="0" advAuto="0" spid="250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54" name="ALG1-CH03-146-A-C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675" y="838200"/>
            <a:ext cx="7705725" cy="5254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4" name="Shape 144"/>
          <p:cNvSpPr/>
          <p:nvPr/>
        </p:nvSpPr>
        <p:spPr>
          <a:xfrm>
            <a:off x="1066800" y="1638300"/>
            <a:ext cx="7583488" cy="3187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Key Concept:  Substitution Method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Example 1:  Real-World Example: Use the Substitution Method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Key Concept:  Elimination Method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2:  Solve by Using Elimination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3:  Standardized Test Example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Example 4:  No Solution and Infinite Solutions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Concept Summary:  Solving Systems of Equations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7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812800" y="1828800"/>
            <a:ext cx="7620000" cy="167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sz="2800"/>
              <a:t>You solved systems of linear equations by using tables and graphs.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br>
              <a:rPr sz="2800"/>
            </a:br>
          </a:p>
        </p:txBody>
      </p:sp>
      <p:pic>
        <p:nvPicPr>
          <p:cNvPr id="149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812800" y="405765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Solve systems of linear equations by using substitution.</a:t>
            </a:r>
          </a:p>
        </p:txBody>
      </p:sp>
      <p:sp>
        <p:nvSpPr>
          <p:cNvPr id="151" name="Shape 151"/>
          <p:cNvSpPr/>
          <p:nvPr/>
        </p:nvSpPr>
        <p:spPr>
          <a:xfrm>
            <a:off x="812800" y="508635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Solve systems of linear equations by using elimination.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p" bldLvl="5" animBg="1" rev="0" advAuto="0" spid="151" grpId="5"/>
      <p:bldP build="whole" bldLvl="1" animBg="1" rev="0" advAuto="0" spid="148" grpId="2"/>
      <p:bldP build="whole" bldLvl="1" animBg="1" rev="0" advAuto="0" spid="149" grpId="3"/>
      <p:bldP build="whole" bldLvl="1" animBg="1" rev="0" advAuto="0" spid="150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4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812800" y="1828800"/>
            <a:ext cx="7620000" cy="98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elimination method</a:t>
            </a:r>
          </a:p>
        </p:txBody>
      </p:sp>
      <p:pic>
        <p:nvPicPr>
          <p:cNvPr id="156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2"/>
      <p:bldP build="whole" bldLvl="1" animBg="1" rev="0" advAuto="0" spid="1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59" name="ALG1-CH03-144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205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162" name="Shape 162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by Using Elimination</a:t>
            </a:r>
            <a:endParaRPr sz="2000"/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533400" y="1493837"/>
            <a:ext cx="8458200" cy="749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6027" indent="-216027" defTabSz="576072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b="1" sz="1512">
                <a:solidFill>
                  <a:srgbClr val="00539D"/>
                </a:solidFill>
              </a:rPr>
              <a:t>	Use the elimination method to solve the system of equations.</a:t>
            </a:r>
            <a:endParaRPr b="1" sz="1512">
              <a:solidFill>
                <a:srgbClr val="00539D"/>
              </a:solidFill>
            </a:endParaRPr>
          </a:p>
          <a:p>
            <a:pPr lvl="0" marL="216027" indent="-216027" defTabSz="576072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b="1" sz="1512">
                <a:solidFill>
                  <a:srgbClr val="00539D"/>
                </a:solidFill>
              </a:rPr>
              <a:t>	</a:t>
            </a:r>
            <a:r>
              <a:rPr b="1" i="1" sz="1512">
                <a:solidFill>
                  <a:srgbClr val="00539D"/>
                </a:solidFill>
              </a:rPr>
              <a:t>x</a:t>
            </a:r>
            <a:r>
              <a:rPr b="1" sz="1512">
                <a:solidFill>
                  <a:srgbClr val="00539D"/>
                </a:solidFill>
              </a:rPr>
              <a:t> + 2</a:t>
            </a:r>
            <a:r>
              <a:rPr b="1" i="1" sz="1512">
                <a:solidFill>
                  <a:srgbClr val="00539D"/>
                </a:solidFill>
              </a:rPr>
              <a:t>y</a:t>
            </a:r>
            <a:r>
              <a:rPr b="1" sz="1512">
                <a:solidFill>
                  <a:srgbClr val="00539D"/>
                </a:solidFill>
              </a:rPr>
              <a:t> = 10</a:t>
            </a:r>
            <a:br>
              <a:rPr b="1" sz="1512">
                <a:solidFill>
                  <a:srgbClr val="00539D"/>
                </a:solidFill>
              </a:rPr>
            </a:br>
            <a:r>
              <a:rPr b="1" i="1" sz="1512">
                <a:solidFill>
                  <a:srgbClr val="00539D"/>
                </a:solidFill>
              </a:rPr>
              <a:t>x</a:t>
            </a:r>
            <a:r>
              <a:rPr b="1" sz="1512">
                <a:solidFill>
                  <a:srgbClr val="00539D"/>
                </a:solidFill>
              </a:rPr>
              <a:t> + </a:t>
            </a:r>
            <a:r>
              <a:rPr b="1" i="1" sz="1512">
                <a:solidFill>
                  <a:srgbClr val="00539D"/>
                </a:solidFill>
              </a:rPr>
              <a:t>y</a:t>
            </a:r>
            <a:r>
              <a:rPr b="1" sz="1512">
                <a:solidFill>
                  <a:srgbClr val="00539D"/>
                </a:solidFill>
              </a:rPr>
              <a:t> = 6</a:t>
            </a:r>
          </a:p>
        </p:txBody>
      </p:sp>
      <p:sp>
        <p:nvSpPr>
          <p:cNvPr id="164" name="Shape 164"/>
          <p:cNvSpPr/>
          <p:nvPr/>
        </p:nvSpPr>
        <p:spPr>
          <a:xfrm>
            <a:off x="881062" y="3352800"/>
            <a:ext cx="7881938" cy="226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In each equation, the coefficient of </a:t>
            </a:r>
            <a:r>
              <a:rPr i="1" sz="2400"/>
              <a:t>x</a:t>
            </a:r>
            <a:r>
              <a:rPr sz="2400"/>
              <a:t> is 1. If one equation is subtracted from the other, the variable </a:t>
            </a:r>
            <a:r>
              <a:rPr i="1" sz="2400"/>
              <a:t>x</a:t>
            </a:r>
            <a:r>
              <a:rPr sz="2400"/>
              <a:t> will be eliminated.</a:t>
            </a:r>
            <a:endParaRPr sz="2400"/>
          </a:p>
          <a:p>
            <a:pPr lvl="0">
              <a:lnSpc>
                <a:spcPct val="90000"/>
              </a:lnSpc>
              <a:spcBef>
                <a:spcPts val="5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sz="2400"/>
              <a:t> + 2</a:t>
            </a:r>
            <a:r>
              <a:rPr i="1" sz="2400"/>
              <a:t>y</a:t>
            </a:r>
            <a:r>
              <a:rPr sz="2400"/>
              <a:t>	=	10</a:t>
            </a:r>
            <a:endParaRPr sz="2400"/>
          </a:p>
          <a:p>
            <a:pPr lvl="0">
              <a:lnSpc>
                <a:spcPct val="90000"/>
              </a:lnSpc>
              <a:spcBef>
                <a:spcPts val="5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	</a:t>
            </a:r>
            <a:r>
              <a:rPr sz="2400" u="sng"/>
              <a:t>(–)</a:t>
            </a:r>
            <a:r>
              <a:rPr i="1" sz="2400" u="sng"/>
              <a:t>x</a:t>
            </a:r>
            <a:r>
              <a:rPr sz="2400" u="sng"/>
              <a:t> +   </a:t>
            </a:r>
            <a:r>
              <a:rPr i="1" sz="2400" u="sng"/>
              <a:t>y</a:t>
            </a:r>
            <a:r>
              <a:rPr sz="2400" u="sng"/>
              <a:t>	=   </a:t>
            </a:r>
            <a:r>
              <a:rPr sz="2400" u="sng"/>
              <a:t>6</a:t>
            </a:r>
            <a:r>
              <a:rPr sz="2400"/>
              <a:t>	</a:t>
            </a:r>
            <a:endParaRPr sz="2400"/>
          </a:p>
          <a:p>
            <a:pPr lvl="0">
              <a:lnSpc>
                <a:spcPct val="90000"/>
              </a:lnSpc>
              <a:spcBef>
                <a:spcPts val="5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	</a:t>
            </a:r>
            <a:r>
              <a:rPr i="1" sz="2400"/>
              <a:t>y	</a:t>
            </a:r>
            <a:r>
              <a:rPr sz="2400"/>
              <a:t>=	  4	Subtract the equations.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3" grpId="1"/>
      <p:bldP build="p" bldLvl="5" animBg="1" rev="0" advAuto="0" spid="16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167" name="Shape 167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by Using Elimination</a:t>
            </a:r>
            <a:endParaRPr sz="2000"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533400" y="1493837"/>
            <a:ext cx="8458200" cy="749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/>
              <a:t>	</a:t>
            </a:r>
            <a:r>
              <a:rPr sz="2400"/>
              <a:t>Now find </a:t>
            </a:r>
            <a:r>
              <a:rPr i="1" sz="2400"/>
              <a:t>x</a:t>
            </a:r>
            <a:r>
              <a:rPr sz="2400"/>
              <a:t> by substituting 4 for </a:t>
            </a:r>
            <a:r>
              <a:rPr i="1" sz="2400"/>
              <a:t>y</a:t>
            </a:r>
            <a:r>
              <a:rPr sz="2400"/>
              <a:t> in either original equation.</a:t>
            </a:r>
          </a:p>
        </p:txBody>
      </p:sp>
      <p:sp>
        <p:nvSpPr>
          <p:cNvPr id="169" name="Shape 169"/>
          <p:cNvSpPr/>
          <p:nvPr/>
        </p:nvSpPr>
        <p:spPr>
          <a:xfrm>
            <a:off x="881062" y="2524125"/>
            <a:ext cx="7881938" cy="13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	</a:t>
            </a:r>
            <a:r>
              <a:rPr i="1" sz="2400"/>
              <a:t>x </a:t>
            </a:r>
            <a:r>
              <a:rPr sz="2400"/>
              <a:t>+ </a:t>
            </a:r>
            <a:r>
              <a:rPr i="1" sz="2400">
                <a:solidFill>
                  <a:srgbClr val="339966"/>
                </a:solidFill>
              </a:rPr>
              <a:t>y</a:t>
            </a:r>
            <a:r>
              <a:rPr sz="2400"/>
              <a:t>	=	6	Second equation</a:t>
            </a:r>
            <a:endParaRPr sz="2400"/>
          </a:p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sz="2400"/>
              <a:t> + </a:t>
            </a:r>
            <a:r>
              <a:rPr sz="2400">
                <a:solidFill>
                  <a:srgbClr val="339966"/>
                </a:solidFill>
              </a:rPr>
              <a:t>4</a:t>
            </a:r>
            <a:r>
              <a:rPr sz="2400"/>
              <a:t>	=	6	</a:t>
            </a:r>
            <a:r>
              <a:rPr sz="2400"/>
              <a:t>Replace </a:t>
            </a:r>
            <a:r>
              <a:rPr i="1" sz="2400"/>
              <a:t>y</a:t>
            </a:r>
            <a:r>
              <a:rPr sz="2400"/>
              <a:t> with 4.</a:t>
            </a:r>
            <a:endParaRPr sz="2400"/>
          </a:p>
          <a:p>
            <a:pPr lvl="0">
              <a:lnSpc>
                <a:spcPct val="90000"/>
              </a:lnSpc>
              <a:spcBef>
                <a:spcPts val="1100"/>
              </a:spcBef>
              <a:tabLst>
                <a:tab pos="1485900" algn="r"/>
                <a:tab pos="1600200" algn="l"/>
                <a:tab pos="1879600" algn="l"/>
                <a:tab pos="38862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sz="2400"/>
              <a:t>	= </a:t>
            </a:r>
            <a:r>
              <a:rPr sz="2400"/>
              <a:t>2</a:t>
            </a:r>
            <a:r>
              <a:rPr sz="2400"/>
              <a:t>	Subtract 4 from each side.</a:t>
            </a:r>
          </a:p>
        </p:txBody>
      </p:sp>
      <p:sp>
        <p:nvSpPr>
          <p:cNvPr id="170" name="Shape 170"/>
          <p:cNvSpPr/>
          <p:nvPr/>
        </p:nvSpPr>
        <p:spPr>
          <a:xfrm>
            <a:off x="533400" y="4600575"/>
            <a:ext cx="72390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	The solution is (2, 4).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2"/>
      <p:bldP build="whole" bldLvl="1" animBg="1" rev="0" advAuto="0" spid="170" grpId="3"/>
      <p:bldP build="p" bldLvl="1" animBg="1" rev="0" advAuto="0" spid="1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174" name="Chart 174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5" name="Shape 175"/>
          <p:cNvSpPr/>
          <p:nvPr/>
        </p:nvSpPr>
        <p:spPr>
          <a:xfrm>
            <a:off x="876300" y="38258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927100" y="3265492"/>
            <a:ext cx="4114800" cy="194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(2, –1)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(17, –4) 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(2, 1)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 solution</a:t>
            </a:r>
          </a:p>
        </p:txBody>
      </p:sp>
      <p:sp>
        <p:nvSpPr>
          <p:cNvPr id="179" name="Shape 179"/>
          <p:cNvSpPr/>
          <p:nvPr/>
        </p:nvSpPr>
        <p:spPr>
          <a:xfrm>
            <a:off x="533400" y="1493837"/>
            <a:ext cx="8610600" cy="140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Use the elimination method to solve the system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of equations. What is the solution to the system?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5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–3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6"/>
      <p:bldP build="whole" bldLvl="1" animBg="1" rev="0" advAuto="0" spid="177" grpId="2"/>
      <p:bldP build="whole" bldLvl="1" animBg="1" rev="0" advAuto="0" spid="176" grpId="1"/>
      <p:bldP build="whole" bldLvl="1" animBg="1" rev="0" advAuto="0" spid="178" grpId="4"/>
      <p:bldP build="whole" bldLvl="1" animBg="1" rev="0" advAuto="0" spid="179" grpId="3"/>
      <p:bldP build="whole" bldLvl="1" animBg="1" rev="0" advAuto="0" spid="175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533400" y="4432300"/>
            <a:ext cx="8229600" cy="749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61937" indent="-261937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b="1" sz="1584">
                <a:solidFill>
                  <a:srgbClr val="00539D"/>
                </a:solidFill>
              </a:rPr>
              <a:t>	Read the Test Item</a:t>
            </a:r>
            <a:br>
              <a:rPr b="1" sz="1584">
                <a:solidFill>
                  <a:srgbClr val="00539D"/>
                </a:solidFill>
              </a:rPr>
            </a:br>
            <a:r>
              <a:rPr sz="1584"/>
              <a:t>You are given a system of two linear equations and are asked to find the solution.</a:t>
            </a:r>
            <a:r>
              <a:rPr b="1" sz="1584">
                <a:solidFill>
                  <a:srgbClr val="00539D"/>
                </a:solidFill>
              </a:rPr>
              <a:t> </a:t>
            </a:r>
            <a:br>
              <a:rPr b="1" sz="1584">
                <a:solidFill>
                  <a:srgbClr val="00539D"/>
                </a:solidFill>
              </a:rPr>
            </a:br>
          </a:p>
        </p:txBody>
      </p:sp>
      <p:sp>
        <p:nvSpPr>
          <p:cNvPr id="183" name="Shape 183"/>
          <p:cNvSpPr/>
          <p:nvPr/>
        </p:nvSpPr>
        <p:spPr>
          <a:xfrm>
            <a:off x="990600" y="1430337"/>
            <a:ext cx="7162800" cy="114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Solve the Test Item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12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11</a:t>
            </a:r>
          </a:p>
        </p:txBody>
      </p:sp>
      <p:sp>
        <p:nvSpPr>
          <p:cNvPr id="184" name="Shape 184"/>
          <p:cNvSpPr/>
          <p:nvPr/>
        </p:nvSpPr>
        <p:spPr>
          <a:xfrm>
            <a:off x="990600" y="2801937"/>
            <a:ext cx="2209800" cy="940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  </a:t>
            </a:r>
            <a:r>
              <a:rPr b="1" sz="2400"/>
              <a:t>(2, 3)</a:t>
            </a:r>
            <a:r>
              <a:rPr b="1" sz="2400">
                <a:solidFill>
                  <a:srgbClr val="00539D"/>
                </a:solidFill>
              </a:rPr>
              <a:t>      </a:t>
            </a:r>
            <a:endParaRPr b="1" sz="2400">
              <a:solidFill>
                <a:srgbClr val="00539D"/>
              </a:solidFill>
            </a:endParaRPr>
          </a:p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  </a:t>
            </a:r>
            <a:r>
              <a:rPr b="1" sz="2400"/>
              <a:t>(6, 0)</a:t>
            </a:r>
            <a:r>
              <a:rPr b="1" sz="2400">
                <a:solidFill>
                  <a:srgbClr val="00539D"/>
                </a:solidFill>
              </a:rPr>
              <a:t>     </a:t>
            </a:r>
          </a:p>
        </p:txBody>
      </p:sp>
      <p:sp>
        <p:nvSpPr>
          <p:cNvPr id="185" name="Shape 185"/>
          <p:cNvSpPr/>
          <p:nvPr/>
        </p:nvSpPr>
        <p:spPr>
          <a:xfrm>
            <a:off x="3276600" y="2819400"/>
            <a:ext cx="1981200" cy="94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  </a:t>
            </a:r>
            <a:r>
              <a:rPr b="1" sz="2400"/>
              <a:t>(0, 5.5)</a:t>
            </a:r>
            <a:r>
              <a:rPr b="1" sz="2400">
                <a:solidFill>
                  <a:srgbClr val="00539D"/>
                </a:solidFill>
              </a:rPr>
              <a:t>     </a:t>
            </a:r>
            <a:endParaRPr b="1" sz="2400">
              <a:solidFill>
                <a:srgbClr val="00539D"/>
              </a:solidFill>
            </a:endParaRPr>
          </a:p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  </a:t>
            </a:r>
            <a:r>
              <a:rPr b="1" sz="2400"/>
              <a:t>(3, 2)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3" grpId="1"/>
      <p:bldP build="p" bldLvl="1" animBg="1" rev="0" advAuto="0" spid="182" grpId="4"/>
      <p:bldP build="whole" bldLvl="1" animBg="1" rev="0" advAuto="0" spid="18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